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y="5143500" cx="9144000"/>
  <p:notesSz cx="6858000" cy="9144000"/>
  <p:embeddedFontLst>
    <p:embeddedFont>
      <p:font typeface="Play"/>
      <p:regular r:id="rId86"/>
      <p:bold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Play-regular.fntdata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Play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fd8b29306_0_5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fd8b29306_0_5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ffd8b29306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ffd8b29306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ffd8b29306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ffd8b29306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ffd8b29306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ffd8b29306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ffd8b29306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ffd8b29306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ffd8b29306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ffd8b29306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ffd8b29306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ffd8b29306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ffd8b2930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ffd8b2930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ffd8b29306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ffd8b29306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ffd8b29306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ffd8b29306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d57bb09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d57bb09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fd8b29306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ffd8b2930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ffd8b29306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ffd8b29306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fd8b2930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ffd8b2930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ffd8b29306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ffd8b29306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ffd8b2930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ffd8b2930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ffd8b29306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ffd8b2930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fd8b29306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ffd8b29306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ffd8b29306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ffd8b2930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fd8b2930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ffd8b2930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fd8b29306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fd8b29306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dd57bb09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edd57bb09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edd57bb09b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fd8b29306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ffd8b29306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fd8b2930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ffd8b2930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ffd8b29306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ffd8b29306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ffd8b29306_0_5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ffd8b29306_0_5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fd8b29306_0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ffd8b29306_0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ffd8b29306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ffd8b29306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fd8b29306_0_7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ffd8b29306_0_7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fd8b29306_0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ffd8b29306_0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ffd8b29306_0_7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ffd8b29306_0_7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ffd8b29306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ffd8b29306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fd8b2930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fd8b2930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ffd8b2930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ffd8b29306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ffd8b29306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fd8b29306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ffd8b29306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ffd8b29306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ffd8b29306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fd8b29306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ffd8b29306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fd8b29306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ffd8b29306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ffd8b29306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ffd8b29306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ffd8b29306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ffd8b29306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ffd8b29306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ffd8b29306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ffd8b29306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ffd8b29306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fd8b29306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ffd8b29306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f31b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f31b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ffd8b29306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ffd8b2930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fd8b29306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ffd8b29306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ffd8b29306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ffd8b29306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ffd8b29306_0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ffd8b29306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ffd8b29306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ffd8b29306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ffd8b29306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ffd8b29306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fd8b29306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ffd8b29306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ffd8b29306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ffd8b29306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ffd8b29306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ffd8b2930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ffd8b29306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ffd8b29306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ffd8b29306_0_4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ffd8b29306_0_4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ffd8b29306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ffd8b29306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ffd8b29306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ffd8b29306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ffd8b29306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ffd8b29306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ffd8b29306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ffd8b29306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ffd8b29306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ffd8b29306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ffd8b29306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ffd8b29306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ffd8b29306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ffd8b29306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ffd8b29306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ffd8b29306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ffd8b2930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ffd8b2930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ffd8b29306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ffd8b29306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fd8b2930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fd8b2930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ffd8b29306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ffd8b29306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ffd8b29306_0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ffd8b29306_0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ffd8b29306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ffd8b29306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ffd8b29306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ffd8b29306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ffd8b29306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ffd8b29306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ffd8b2930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ffd8b2930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ffd8b29306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ffd8b2930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ffd8b29306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ffd8b29306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edd57bb09b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edd57bb09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ffd8b29306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ffd8b29306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ffd8b29306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ffd8b29306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ffd8b29306_0_5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ffd8b29306_0_5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5152628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148263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>
            <p:ph idx="2" type="pic"/>
          </p:nvPr>
        </p:nvSpPr>
        <p:spPr>
          <a:xfrm>
            <a:off x="4572000" y="519113"/>
            <a:ext cx="4077900" cy="31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08001" y="519113"/>
            <a:ext cx="2011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  <a:def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503635" y="1530667"/>
            <a:ext cx="40686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2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503635" y="1329929"/>
            <a:ext cx="814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3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5152628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5148263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4572000" y="519113"/>
            <a:ext cx="4077900" cy="31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4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0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508001" y="519113"/>
            <a:ext cx="3874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3635" y="1530667"/>
            <a:ext cx="40683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4110" y="1329929"/>
            <a:ext cx="8142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9" name="Google Shape;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" name="Google Shape;28;p1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29" name="Google Shape;2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94110" y="1329929"/>
            <a:ext cx="8141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22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139" name="Google Shape;13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2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159" name="Google Shape;15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7.xml"/><Relationship Id="rId3" Type="http://schemas.openxmlformats.org/officeDocument/2006/relationships/hyperlink" Target="mailto:iidolm@gmail.com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www.redhat.com/sysadmin/linux-access-control-lis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494121" y="1636659"/>
            <a:ext cx="7665300" cy="1870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Linux: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терминал, основные команды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494110" y="3650149"/>
            <a:ext cx="37596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Эксплуатация высоконагруженных систем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GRUB - GRand Unified Bootloader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650" y="885988"/>
            <a:ext cx="5957748" cy="406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0077FF"/>
                </a:solidFill>
              </a:rPr>
              <a:t>Kernel</a:t>
            </a:r>
            <a:endParaRPr>
              <a:solidFill>
                <a:srgbClr val="0077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initrd (initial ramdisk)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это образ, содержащий временную файловую систему, которая загружается в оперативную память перед запуском основного ядра. Делает систему гораздо более гибкой и универсальной. Без него пришлось бы встраивать все драйверы прямо в ядро, что усложняло бы его обновление и увеличивало его размер. Благодаря initrd ядро может быть минимальным, а необходимые драйверы инициализируются динамически.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vmlinuz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это ядро Linux, главный компонент операционной системы, который управляет всем железом и ресурсами.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Название можно разобрать на части: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vm — virtual memory (виртуальная память). Это значит, что ядро поддерживает виртуальную память, что очень важно для современных систем.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lin — Linux.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</a:rPr>
              <a:t>z — обозначает, что файл сжат для экономии места (обычно используется формат gzip).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система инициализации?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Почему Systemd?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1" name="Google Shape;351;p5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Init systems</a:t>
            </a:r>
            <a:endParaRPr/>
          </a:p>
        </p:txBody>
      </p:sp>
      <p:sp>
        <p:nvSpPr>
          <p:cNvPr id="352" name="Google Shape;352;p5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 — это система в Linux, которая подготавливает к работе операционную систему. Система инициализации запускается ядром как первый процесс в операционной системе. И уже затем, этот первый процесс, запускает все остальные процессы.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система инициализации?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5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5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SysVinit (System V Init)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Исторически первая система инициализации, появившаяся в UNIX-подобных системах.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Работает на базе скриптов инициализации, которые запускаются последовательно при загрузке системы.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 поддерживает параллельный запуск процессов, что делает процесс загрузки медленным.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Простая, но ограниченная в возможностях — например, плохо управляет зависимостями между службами.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65" name="Google Shape;365;p5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66" name="Google Shape;366;p5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Upstart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Разработана компанией Canonical для улучшения работы Ubuntu.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Принципиально отличается от SysVinit тем, что использует события для запуска служб. Например, событие "запуск ядра" может активировать ряд других процессов.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Поддерживает параллельный запуск служб и управление зависимостями, что делает его быстрее, чем SysVinit.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Однако Upstart не получил широкого распространения за пределами Ubuntu.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2" name="Google Shape;372;p5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73" name="Google Shape;373;p5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7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OpenRC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инициализации, которая использует скрипты SysVinit, но добавляет дополнительные возможности, такие как параллельный запуск служб и улучшенное управление зависимостями.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Популярна в дистрибутивах вроде Gentoo.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Легкая и гибкая, но не имеет такого широкого функционала, как systemd.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9" name="Google Shape;379;p5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заменил более старые системы, такие как SysVinit и Upstart, предлагая более современные методы управления службами и процессами. Однако, как и любое решение, он имеет свои плюсы и минусы.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Важнейшая причина его популярности — это эффективность и улучшенное управление зависимостями, что делает его подходящим выбором для современных серверов и рабочих станций.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6" name="Google Shape;386;p5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Какие init системы есть?</a:t>
            </a:r>
            <a:endParaRPr/>
          </a:p>
        </p:txBody>
      </p:sp>
      <p:sp>
        <p:nvSpPr>
          <p:cNvPr id="387" name="Google Shape;387;p5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Почему systemd набирает популярность?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Скорость загрузки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Благодаря параллельному запуску процессов systemd значительно ускоряет процесс загрузки. В отличие от SysVinit, где службы запускаются строго последовательно, systemd запускает службы одновременно, если они не зависят друг от друга.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Централизованное управление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объединяет множество функций в одном месте: управление службами, логирование, мониторинг состояния процессов, монтирование файловых систем, контроль энергопотребления и многое другое. Это снижает необходимость использования множества разных утилит.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зависимостями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четко определяет зависимости между службами и процессами, что позволяет запускать их в правильном порядке. Например, сеть должна быть инициализирована до того, как будут запущены сетевые сервисы.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Почему systemd набирает популярность?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Возможность восстановления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умеет автоматически перезапускать службы, если они неожиданно падают, что делает систему более стабильной и надежной.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логами (journald)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systemd встроена собственная система ведения журналов — journald. Она централизует сбор логов, упрощает их фильтрацию и хранение, что улучшает диагностику проблем.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Удобство для администраторов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Команды управления службами в systemd более интуитивны. Например, чтобы запустить или остановить службу, достаточно одной команды: `systemctl start` или `systemctl stop`, что удобнее, чем работа с длинными скриптами в SysVinit.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Системный администратор </a:t>
            </a:r>
            <a:endParaRPr sz="2000"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Долматов Илья</a:t>
            </a:r>
            <a:endParaRPr/>
          </a:p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166099"/>
            <a:ext cx="4572001" cy="586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Критика systemd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Несмотря на свою популярность, systemd также подвергался критике.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аргументы против: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Монолитность: systemd интегрирует слишком много функций в одну систему, что противоречит традиционной философии UNIX, где каждая программа должна выполнять одну задачу и делать это хорошо.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Сложность: Сложная структура и многочисленные функции systemd затрудняют его изучение и отладку для начинающих администраторов.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Навязывание стандарта: Многие пользователи считают, что systemd стал де-факто стандартом, что ограничивает выбор альтернатив и свободу в настройке системы.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2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Сегодня systemd стал доминирующей системой инициализации в мире Linux благодаря своей скорости, функциональности и гибкости. Он заменил более старые системы, такие как SysVinit и Upstart, предлагая более современные методы управления службами и процессами. Однако, как и любое решение, он имеет свои плюсы и минусы.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Важнейшая причина его популярности — это эффективность и улучшенное управление зависимостями, что делает его подходящим выбором для современных серверов и рабочих станций.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4" name="Google Shape;414;p6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systemd сегодня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/>
        </p:nvSpPr>
        <p:spPr>
          <a:xfrm>
            <a:off x="600450" y="10411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 способы войти в систему?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Локальный вход через shell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(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Secure Shell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IPMI (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Intelligent Platform Management Interface</a:t>
            </a: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)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6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В</a:t>
            </a:r>
            <a:r>
              <a:rPr lang="ru"/>
              <a:t>ход в систему</a:t>
            </a:r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ssh/openssh?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ключи и процесс шифрования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ssh-keygen и </a:t>
            </a: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ssh-copy-id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Файл authorized_keys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Конфигурация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6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SSH</a:t>
            </a:r>
            <a:endParaRPr/>
          </a:p>
        </p:txBody>
      </p:sp>
      <p:sp>
        <p:nvSpPr>
          <p:cNvPr id="429" name="Google Shape;429;p6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SSH (Secure SHell - защищенная оболочка) — сетевой протокол прикладного уровня, предназначенный для безопасного удаленного доступа к различным системам (Linux, Windows, Mac).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Данный протокол шифрует всю передаваемую информацию по сети. По умолчанию, используется 22-й порт. В основном он нужен для удаленного управления данными пользователя на сервере, запуска служебных команд, работы в консольном режиме с базами данных.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Эта служба была создана в качестве замены не зашифрованному Telnet и использует криптографические техники, чтобы обеспечить, что всё сообщение между сервером и пользователем было зашифровано.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Чтобы установить SSH-соединение, необходимы два компонента: SSH-сервер и SSH-клиент.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Сервер прослушивает определенный порт (по умолчанию это порт 22) и при успешной аутентификации дает доступ пользователю. Все команды, которые используются на SSH-клиенте, отправляются через защищенный канал связи на SSH-сервер, на котором они выполняются и откуда отправляют результат работы обратно клиенту.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5" name="Google Shape;435;p6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ssh/openssh?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ssh в момент подключения используется ассиметричное шифрование.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передачи данных в одном направлении, требуются два связанных друг с другом ключа. Один из них известен как приватный (private key), другой называется публичным (public key).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Public key может быть свободно передан кому угодно. Несмотря на то, что он связан с private, получить или извлечь его из public ключа не представляется возможным. Криптографическая связь между ними позволяет зашифровывать данные публичным ключом, которые затем могут быть расшифрованы лишь приватным. И никак иначе, мы не можем с помощью public key расшифровывать, или с помощью private зашифровывать. Механизм работает, как бы, в одном направлении.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Private key должен храниться максимально безопасно. Никогда и ни при каких обстоятельствах его нельзя передавать третьим лицам или публиковать где-либо. Иначе парадигма public/private ключей работать не будет. Поскольку, расшифровать данные можно лишь с помощью него, сам факт извлечения информации говорит о том, что хост владеет приватным ключом.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 использует ассиметричное шифрование в процессе обмена ключами и “установке” симметричного шифрования, которое используется для сессии. На данном этапе, обе стороны создают временные пары и обмениваются публичными ключами.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2" name="Google Shape;442;p6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</a:t>
            </a:r>
            <a:r>
              <a:rPr lang="ru">
                <a:solidFill>
                  <a:schemeClr val="dk2"/>
                </a:solidFill>
              </a:rPr>
              <a:t>роцесс шифрования и ключи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7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ssh-keygen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 помощью этой команды мы генерируем себе пару ключей (приватный и публичный) чтобы использовать в дальнейшем для подключения к серверу.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ssh-copy-id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Утилита для упрощения добавления публичного ключа на удаленный сервер.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автоматичеси создает папку .ssh и файл 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authorized_keys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9" name="Google Shape;449;p6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ssh-keygen и ssh-copy-id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8"/>
          <p:cNvSpPr txBox="1"/>
          <p:nvPr/>
        </p:nvSpPr>
        <p:spPr>
          <a:xfrm>
            <a:off x="607450" y="871425"/>
            <a:ext cx="8042400" cy="3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в себе список публичных ключей пользователей и сервисов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Находится по пути домашний_каталог_пользователя/.ssh/authorized_keys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Если есть права - можно добавить ключи нобходимых пользователей самостоятельно без необходимости им самим входить под необходимым пользователем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Права на каталог и файл должны быть только у пользователя, иначе будет сообщение об ошибке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6" name="Google Shape;456;p6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Файл authorized_keys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shell?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бывают? 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Настройка и удобство</a:t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3" name="Google Shape;463;p6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Командная оболочка</a:t>
            </a:r>
            <a:r>
              <a:rPr lang="ru"/>
              <a:t> </a:t>
            </a:r>
            <a:endParaRPr/>
          </a:p>
        </p:txBody>
      </p:sp>
      <p:sp>
        <p:nvSpPr>
          <p:cNvPr id="464" name="Google Shape;464;p6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0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Linux Shell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командная оболочка, представляющая собой интерфейс между пользователем и операционной системой, через который можно взаимодействовать с системой, вводя текстовые команды. Shell принимает команды от пользователя и передаёт их операционной системе для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функции оболочки: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Выполнение программ и команд.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Обработка файлов (чтение, запись, перемещение и удаление).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процессами.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переменными окружения.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Есть несколько популярных оболочек для Linux: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Bash, Zsh, Fish и др.</a:t>
            </a:r>
            <a:endParaRPr sz="2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0" name="Google Shape;470;p7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shell?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452379" y="519113"/>
            <a:ext cx="346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Лекция №2</a:t>
            </a:r>
            <a:endParaRPr sz="4200"/>
          </a:p>
        </p:txBody>
      </p:sp>
      <p:sp>
        <p:nvSpPr>
          <p:cNvPr id="282" name="Google Shape;282;p44"/>
          <p:cNvSpPr txBox="1"/>
          <p:nvPr/>
        </p:nvSpPr>
        <p:spPr>
          <a:xfrm>
            <a:off x="452381" y="1489819"/>
            <a:ext cx="3981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Linux: терминал, основные команды</a:t>
            </a:r>
            <a:endParaRPr b="0" i="0" sz="23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основная оболочка в большинстве дистрибутивов Linux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простота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мощные возможности скриптинга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77" name="Google Shape;477;p7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Bash(</a:t>
            </a:r>
            <a:r>
              <a:rPr lang="ru">
                <a:solidFill>
                  <a:schemeClr val="dk2"/>
                </a:solidFill>
              </a:rPr>
              <a:t>Bourne Again Shell</a:t>
            </a:r>
            <a:r>
              <a:rPr lang="ru"/>
              <a:t>)</a:t>
            </a:r>
            <a:endParaRPr/>
          </a:p>
        </p:txBody>
      </p:sp>
      <p:sp>
        <p:nvSpPr>
          <p:cNvPr id="478" name="Google Shape;478;p7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2"/>
          <p:cNvSpPr txBox="1"/>
          <p:nvPr/>
        </p:nvSpPr>
        <p:spPr>
          <a:xfrm>
            <a:off x="607500" y="7606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Простота использования: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предлагает более удобный и "из коробки" понятный интерфейс, поддерживающий автодополнение и подсказки по командам и аргументам без необходимости настройки.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требует больше пользовательских настроек для достижения аналогичного уровня удобства (например, добавление автодополнений или плагинов).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Синтаксис: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использует уникальный синтаксис, который отличается от POSIX-совместимых оболочек. Например, он не использует команды вроде “export VAR=value”, а вместо этого использует “set VAR value”. Это делает его менее совместимым с традиционными скриптами оболочки.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строго следует POSIX-стандартам, что делает его более совместимым с большинством скриптов, написанных для Unix-подобных систем.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и функции: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Fish автоматически сохраняет все пользовательские переменные и функции, делая их доступными между сессиями без необходимости ручного экспорта.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требует явного экспорта переменных для того, чтобы они были доступны в новых сессиях.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84" name="Google Shape;484;p7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Fish(</a:t>
            </a:r>
            <a:r>
              <a:rPr lang="ru">
                <a:solidFill>
                  <a:schemeClr val="dk2"/>
                </a:solidFill>
              </a:rPr>
              <a:t>Friendly Interactive Shell</a:t>
            </a:r>
            <a:r>
              <a:rPr lang="ru"/>
              <a:t>)</a:t>
            </a:r>
            <a:endParaRPr/>
          </a:p>
        </p:txBody>
      </p:sp>
      <p:sp>
        <p:nvSpPr>
          <p:cNvPr id="485" name="Google Shape;485;p7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3"/>
          <p:cNvSpPr txBox="1"/>
          <p:nvPr/>
        </p:nvSpPr>
        <p:spPr>
          <a:xfrm>
            <a:off x="607500" y="7606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Автодополнение и исправление ошибок: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Zsh имеет более мощные функции автодополнения и подсказок, включая меню автодополнения и возможность легко исправлять опечатки в командах.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предоставляет базовые возможности автодополнения (например, для команд и файлов), но они менее гибкие.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Гибкость в настройках и расширяемость: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Zsh предоставляет более богатый набор плагинов и тем (например, через менеджеры плагинов, такие как Oh My Zsh), которые легко подключаются для улучшения функционала и внешнего вида.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настраивается и расширяется, но для этого часто требуются больше ручных конфигураций.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Специальные функции оболочки: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Zsh есть мощные встроенные возможности, такие как автоматическая запись истории в реальном времени, улучшенные массивы и работа с шаблонами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Bash также поддерживает массивы, но возможности работы с ними более ограничены.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большинстве случаев Zsh работает быстрее и эффективнее при выполнении сложных задач, таких как автодополнение, особенно при наличии большого количества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1" name="Google Shape;491;p7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Zsh (Z Shell)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2" name="Google Shape;492;p7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4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Пользователи и права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498" name="Google Shape;498;p74"/>
          <p:cNvSpPr txBox="1"/>
          <p:nvPr/>
        </p:nvSpPr>
        <p:spPr>
          <a:xfrm>
            <a:off x="508000" y="1095350"/>
            <a:ext cx="37236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Заведение нового пользователя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/etc/passwd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/etc/shadow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/etc/skel</a:t>
            </a:r>
            <a:endParaRPr sz="18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99" name="Google Shape;499;p74"/>
          <p:cNvSpPr txBox="1"/>
          <p:nvPr/>
        </p:nvSpPr>
        <p:spPr>
          <a:xfrm>
            <a:off x="5490400" y="2485650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5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Выдача прав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505" name="Google Shape;505;p75"/>
          <p:cNvSpPr/>
          <p:nvPr/>
        </p:nvSpPr>
        <p:spPr>
          <a:xfrm>
            <a:off x="5660100" y="856038"/>
            <a:ext cx="1567500" cy="132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 (read): 4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 (write): 2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x (execute): 1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6" name="Google Shape;506;p75"/>
          <p:cNvSpPr/>
          <p:nvPr/>
        </p:nvSpPr>
        <p:spPr>
          <a:xfrm>
            <a:off x="5131025" y="2571750"/>
            <a:ext cx="2775000" cy="132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Owner: rwx = 4+2+1 = 7</a:t>
            </a:r>
            <a:endParaRPr sz="12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Group: r-- = 4+0+0 = 4</a:t>
            </a:r>
            <a:endParaRPr sz="12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Others: r-- = 4+0+0 = 4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5"/>
          <p:cNvSpPr txBox="1"/>
          <p:nvPr/>
        </p:nvSpPr>
        <p:spPr>
          <a:xfrm>
            <a:off x="434200" y="928350"/>
            <a:ext cx="37236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chown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chgroup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sticky bits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08" name="Google Shape;508;p75"/>
          <p:cNvSpPr txBox="1"/>
          <p:nvPr/>
        </p:nvSpPr>
        <p:spPr>
          <a:xfrm>
            <a:off x="5490400" y="2485650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SUID и в какой момент он может понадобиться?</a:t>
            </a:r>
            <a:b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Он удобен в ситуации, когда пользователю необходимо сменить пароль. Для этого пользователь должен записать свой новый пароль в файл /etc/shadow. Однако этот файл недоступен для записи пользователям, не имеющим прав доступа root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SUID предлагает решение этой проблемы. В утилите /usr/bin/passwd это разрешение применяется по умолчанию. Это означает, что при смене пароля пользователь временно получает права root, что позволяет ему записывать в файл /etc/shadow. Вы можете видеть разрешение SUID с ls -l как s в позиции, где обычно вы ожидаете увидеть x для пользовательских разрешений: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[root@itmo ~]# ls -l /usr/bin/passwd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-rwsr-xr-x. 1 root root 69336 Apr 14  2022 /usr/bin/passwd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SUID может выглядеть полезным (и в некоторых случаях так оно и есть), но в то же время оно потенциально опасно. При неправильном применении вы можете случайно раздать права доступа root. Поэтому я рекомендую использовать его только с максимальной осторожностью.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14" name="Google Shape;514;p76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SUID, SGID, sticky bits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 и в случае с разрешением SUID, SGID применяется к некоторым системным файлам в качестве настройки по умолчанию.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применяется к каталогу, SGID может быть полезен, потому что вы можете использовать его для установки владельца группы по умолчанию для файлов и подкаталогов, созданных в этом каталоге. По умолчанию, когда пользователь создает файл, его эффективная первичная группа устанавливается как владелец группы для этого файла.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Разрешение SGID показывается в выводе ls -ld как s в позиции, где вы обычно находите разрешение на выполнение группы: drwxr-sr-x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0" name="Google Shape;520;p77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SGID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8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 sticky bit, если пользователь может создавать файлы в каталоге, он также может удалять файлы из этого каталога. В общедоступной групповой среде это может раздражать.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вы применяете sticky bit, пользователь может удалять файлы, только если выполняется одно из следующих условий: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Пользователь является владельцем файла;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Пользователь является владельцем каталога, в котором находится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 использовании ls -ld, вы можете видеть sticky bit как t в позиции, где вы обычно видите разрешение на выполнение для других: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[root@itmo ~]# ls -ld /tmp/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drwxrwxrwt. 13 root root 4096 Sep 17 12:01 /tmp/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26" name="Google Shape;526;p78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sticky bits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9"/>
          <p:cNvSpPr txBox="1"/>
          <p:nvPr/>
        </p:nvSpPr>
        <p:spPr>
          <a:xfrm>
            <a:off x="434200" y="928350"/>
            <a:ext cx="82155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Чтобы применить SUID, SGID и sticky bit, можно использовать </a:t>
            </a: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SUID имеет числовое значение 4, SGID имеет числовое значение 2, а sticky bit имеет числовое значение 1.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Можно применить, указав четырехзначный аргумент в </a:t>
            </a: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первая цифра которого относится к специальным разрешениям. Следующая строка, например, добавит разрешение SGID на каталог и установит rwx для пользователя и rx для группы и других: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chmod 2755 /somedir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Но так явно права 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лучше не задавать,</a:t>
            </a:r>
            <a:r>
              <a:rPr lang="ru" sz="1200">
                <a:latin typeface="Play"/>
                <a:ea typeface="Play"/>
                <a:cs typeface="Play"/>
                <a:sym typeface="Play"/>
              </a:rPr>
              <a:t> т.к. можно перезаписать существующие.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Лучше делать так: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SUID - chmod u+s.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SGID - chmod g+s.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Для sticky bit - chmod +t, а затем имя файла или каталога, для которого вы хотите установить разрешения.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2" name="Google Shape;532;p79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Применение расширенных прав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0"/>
          <p:cNvSpPr txBox="1"/>
          <p:nvPr/>
        </p:nvSpPr>
        <p:spPr>
          <a:xfrm>
            <a:off x="600450" y="71170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SHELL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HOME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38" name="Google Shape;538;p8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</a:t>
            </a:r>
            <a:r>
              <a:rPr lang="ru">
                <a:solidFill>
                  <a:schemeClr val="dk2"/>
                </a:solidFill>
              </a:rPr>
              <a:t>еременные окружения</a:t>
            </a:r>
            <a:endParaRPr/>
          </a:p>
        </p:txBody>
      </p:sp>
      <p:sp>
        <p:nvSpPr>
          <p:cNvPr id="539" name="Google Shape;539;p8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/>
        </p:nvSpPr>
        <p:spPr>
          <a:xfrm>
            <a:off x="452375" y="1824475"/>
            <a:ext cx="5266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Что есть дистрибутив линукс? (кратко)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Процесс загрузки ОС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Система инициализации Systemd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Командные оболочки (sh/bash/etc)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Базовые команды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Удобная жизнь в консоли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.sh скриптов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452379" y="519113"/>
            <a:ext cx="3465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О чём поговорим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(environment variables) в Linux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— это специальные переменные, которые влияют на поведение процессов, запущенных в операционной системе. Они передаются от одного процесса к другому, обеспечивая определенные параметры среды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Переменные окружения могут содержать информацию, такую как: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пути к файлам и каталогам,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настройки работы системных команд,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данные, специфичные для пользователя.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45" name="Google Shape;545;p8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Переменные окружения</a:t>
            </a:r>
            <a:endParaRPr/>
          </a:p>
        </p:txBody>
      </p:sp>
      <p:sp>
        <p:nvSpPr>
          <p:cNvPr id="546" name="Google Shape;546;p8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2"/>
          <p:cNvSpPr txBox="1"/>
          <p:nvPr/>
        </p:nvSpPr>
        <p:spPr>
          <a:xfrm>
            <a:off x="607450" y="8714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Основные переменные окружения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SHELL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Эта переменная содержит путь к командной оболочке (shell), которая будет использоваться по умолчанию для выполнения команд. Например, если вы используете `bash`, значение переменной будет `/bin/bash`.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Одна из самых важных переменных, которая определяет список директорий, в которых система будет искать исполняемые файлы команд. Когда вы вводите команду в терминале, система ищет ее по очереди в каталогах, указанных в переменной `PATH`.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текущий рабочий каталог (Present Working Directory). Когда вы перемещаетесь между папками в терминале с помощью команды `cd`, значение этой переменной меняется.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HOME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Указывает на домашний каталог текущего пользователя. Это тот каталог, куда вы попадаете при входе в систему или при вводе команды `cd` без аргументов.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2" name="Google Shape;552;p8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Переменные окружения</a:t>
            </a:r>
            <a:endParaRPr/>
          </a:p>
        </p:txBody>
      </p:sp>
      <p:sp>
        <p:nvSpPr>
          <p:cNvPr id="553" name="Google Shape;553;p8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3"/>
          <p:cNvSpPr txBox="1"/>
          <p:nvPr/>
        </p:nvSpPr>
        <p:spPr>
          <a:xfrm>
            <a:off x="607450" y="8714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Когда вы входите в систему, запускается процесс командной оболочки (например, bash), который загружает конфигурационные файлы и инициализирует переменные окружения.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Эти файлы могут включать: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`/etc/profile` — общесистемные настройки окружения,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`~/.bash_profile` или `~/.bashrc` — пользовательские настройки оболочки,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`/etc/environment` — переменные среды для всех пользователей.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Обычно при запуске новых процессов переменные окружения наследуются от родительских процессов.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59" name="Google Shape;559;p8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Откуда берутся переменные окружения?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0" name="Google Shape;560;p8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4"/>
          <p:cNvSpPr txBox="1"/>
          <p:nvPr/>
        </p:nvSpPr>
        <p:spPr>
          <a:xfrm>
            <a:off x="607450" y="11000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Каталог “/proc” — это псевдофайловая система, которая предоставляет доступ к информации о запущенных процессах и состоянии ядра системы. Это не обычная файловая система с реальными файлами, а интерфейс, через который можно получить информацию о процессах и системных ресурсах.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Каждый подкаталог в “/proc” с числовым названием соответствует идентификатору (PID) процесса. В этих подкаталогах содержится информация о конкретных процессах, такая как: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статус процесса,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использованная память,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открытые файлы,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</a:rPr>
              <a:t>сетевые соединения.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66" name="Google Shape;566;p8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Каталог /proc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7" name="Google Shape;567;p8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5"/>
          <p:cNvSpPr txBox="1"/>
          <p:nvPr/>
        </p:nvSpPr>
        <p:spPr>
          <a:xfrm>
            <a:off x="607450" y="1100025"/>
            <a:ext cx="80424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/proc/cpuinfo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информацию о процессоре (архитектура, тактовая частота, кэш и т.д.).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/proc/meminfo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Дает информацию о состоянии памяти в системе.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/proc/uptime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Сообщает, как долго система работает и сколько времени она провела в режиме простоя.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/proc/&lt;PID&gt;/status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Содержит информацию о конкретном процессе с идентификатором PID, например, состояние процесса, его владельца и использование ресурсов.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Каталог /proc является важным инструментом для системных администраторов и разработчиков, позволяя получать низкоуровневую информацию о состоянии системы без необходимости использования специальных утилит.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73" name="Google Shape;573;p8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Примеры полезных файлов в /proc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74" name="Google Shape;574;p8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nano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vim + vimtutor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2200"/>
              <a:t>mc</a:t>
            </a:r>
            <a:endParaRPr sz="2200"/>
          </a:p>
        </p:txBody>
      </p:sp>
      <p:sp>
        <p:nvSpPr>
          <p:cNvPr id="580" name="Google Shape;580;p8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Консольные текстовые редакторы</a:t>
            </a:r>
            <a:endParaRPr/>
          </a:p>
        </p:txBody>
      </p:sp>
      <p:sp>
        <p:nvSpPr>
          <p:cNvPr id="581" name="Google Shape;581;p8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Основы systemd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Юниты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Полезные команды</a:t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87" name="Google Shape;587;p8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systemd</a:t>
            </a:r>
            <a:endParaRPr/>
          </a:p>
        </p:txBody>
      </p:sp>
      <p:sp>
        <p:nvSpPr>
          <p:cNvPr id="588" name="Google Shape;588;p8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8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Запуск и остановка служб: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управляет службами, такими как сетевые сервисы, системы файлов, демоны (например, SSH).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Параллельный запуск процессов: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позволяет запускать процессы одновременно (в отличие от старых систем инициализации, где службы запускались последовательно).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Управление зависимостями: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четко определяет, какие службы должны быть запущены до или после других, что делает процесс загрузки более надежным.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Мониторинг служб: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systemd следит за состоянием всех служб и перезапускает их, если они внезапно остановятся.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594" name="Google Shape;594;p8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задачи systemd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5" name="Google Shape;595;p8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системе инициализации и управления службами systemd юнит-файлы являются ключевым компонентом. Юнит-файлы описывают службы, устройства, точки монтирования и другие системные объекты, а также их поведение и зависимости. Каждый юнит-файл обычно хранится в каталоге /etc/systemd/system/ для пользовательских конфигураций или в /lib/systemd/system/ для системных юнитов.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1" name="Google Shape;601;p8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Юнит файлы</a:t>
            </a:r>
            <a:endParaRPr/>
          </a:p>
        </p:txBody>
      </p:sp>
      <p:sp>
        <p:nvSpPr>
          <p:cNvPr id="602" name="Google Shape;602;p8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0"/>
          <p:cNvSpPr txBox="1"/>
          <p:nvPr/>
        </p:nvSpPr>
        <p:spPr>
          <a:xfrm>
            <a:off x="607450" y="871425"/>
            <a:ext cx="80424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Service Unit (.service) — определяет службу (демон), который запускается, останавливается и перезапускается.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Timer Unit (.timer) — настраивает таймер для периодического запуска других юнитов, обычно сервисов.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Socket Unit 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.socket) — описывает сокеты, используемые службами для связи.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Target Unit (.target) — группирует несколько юнитов, например, для запуска нескольких служб одновременно.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Mount Unit (.mount) — монтирует файловую систему.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Device Unit (.device) — управляет устройствами, которые зарегистрированы в подсистеме udev.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Path Unit (.path) — отслеживает изменения файлов или директорий и запускает другие юниты (например, сервисы).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Automount Unit (.automoun) — описывает автоматическую монтировку, которая срабатывает при попытке доступа к точке монтирования.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Swap Unit (.swap) — управляет swap-разделами.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Scope Unit (.scope) — управляет процессами, запущенными за пределами systemd (например, через fork).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08" name="Google Shape;608;p9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типы юнит-файлов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9" name="Google Shape;609;p9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</a:t>
            </a:r>
            <a:r>
              <a:rPr lang="ru"/>
              <a:t>то есть дистрибутив линукс?</a:t>
            </a:r>
            <a:endParaRPr/>
          </a:p>
        </p:txBody>
      </p:sp>
      <p:sp>
        <p:nvSpPr>
          <p:cNvPr id="295" name="Google Shape;295;p4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Скомпонованный в дистрибутивный пакет подобранный набор компонентов операционной системы Linux — ядро, библиотеки и утилиты проекта GNU </a:t>
            </a: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(Обещал же кратко)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/>
        </p:nvSpPr>
        <p:spPr>
          <a:xfrm>
            <a:off x="607450" y="871425"/>
            <a:ext cx="8042400" cy="33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[Unit]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описывает общие параметры юнита, включая его описание и зависимости.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[Service], [Socket], [Timer] и другие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специфичные для каждого типа юнита параметры.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[Install]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описывает поведение юнита при активации (например, для запуска при старте системы).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15" name="Google Shape;615;p9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Структура юнит-файла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6" name="Google Shape;616;p9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2"/>
          <p:cNvSpPr txBox="1"/>
          <p:nvPr/>
        </p:nvSpPr>
        <p:spPr>
          <a:xfrm>
            <a:off x="607450" y="871425"/>
            <a:ext cx="8042400" cy="42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Выбор подходящего типа юнита: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определите, что именно вы хотите контролировать (сервис, таймер, сокет и т. д.).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Использование существующих примеров: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бывает полезно начать с существующего юнит-файла, если нужно настроить подобное поведение.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Правильная структура: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всегда начинайте с секции [Unit], затем добавляйте секции, соответствующие типу юнита.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зависимостями: 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используйте параметры After=, WantedBy=, чтобы правильно выстроить цепочку запуска и остановки юнитов.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Логирование и перезапуск: убедитесь, что добавили параметры логирования и перезапуска, такие как Restart=on-failure.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Отладка если что-то не работает: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используйте команды systemctl status, journalctl -xe для анализа логов.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2" name="Google Shape;622;p9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Как писать собственные юниты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3" name="Google Shape;623;p9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3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Базовые команды: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w, pwd, ls, hostname, history, ctrl+r/c/w/d , 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!!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файлами и каталогами: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mkdir, rmdir, rm, mv, cp, find, touch, cat, less, tar/zip/gzip/pigz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Навигация по системе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cd ~ ../ ./tab .file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t/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Скачивание и заливка файлов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wget, curl, scp, rsync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29" name="Google Shape;629;p9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</a:t>
            </a:r>
            <a:r>
              <a:rPr lang="ru"/>
              <a:t>азовые команды</a:t>
            </a:r>
            <a:endParaRPr/>
          </a:p>
        </p:txBody>
      </p:sp>
      <p:sp>
        <p:nvSpPr>
          <p:cNvPr id="630" name="Google Shape;630;p9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команды</a:t>
            </a:r>
            <a:endParaRPr/>
          </a:p>
        </p:txBody>
      </p:sp>
      <p:sp>
        <p:nvSpPr>
          <p:cNvPr id="636" name="Google Shape;636;p9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37" name="Google Shape;637;p94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показывает, какие пользователи в данный момент подключены к системе и что они делают.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pwd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Печатает текущий рабочий каталог.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ls 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содержимое каталога.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hostname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имя хоста (название компьютера в сети).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!!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Повторяет последнюю выполненную команду.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0" marL="8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Базовые команды</a:t>
            </a:r>
            <a:endParaRPr/>
          </a:p>
        </p:txBody>
      </p:sp>
      <p:sp>
        <p:nvSpPr>
          <p:cNvPr id="643" name="Google Shape;643;p9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44" name="Google Shape;644;p95"/>
          <p:cNvSpPr txBox="1"/>
          <p:nvPr/>
        </p:nvSpPr>
        <p:spPr>
          <a:xfrm>
            <a:off x="607450" y="8714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history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Показывает историю введенных команд.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Комбинации клавиш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R: Поиск по истории команд в обратном порядке. Начните вводить часть команды, и оболочка найдет последнюю подходящую команду.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S: поиск по истории команд в обратную сторону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W: Удалить последнее слово слева от курсора.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C: Прерывание текущего выполнения команды.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Ctrl + D: Закрытие текущего сеанса терминала или выход из оболочки.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Работа с файлами и каталогами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0" name="Google Shape;650;p9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1" name="Google Shape;651;p96"/>
          <p:cNvSpPr txBox="1"/>
          <p:nvPr/>
        </p:nvSpPr>
        <p:spPr>
          <a:xfrm>
            <a:off x="600450" y="595325"/>
            <a:ext cx="80424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mkdir/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rmdir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Создание нового каталога/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Удаление пустого каталога.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Удаление файлов или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mv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Перемещение или переименование файлов 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cp 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Копирование файлов или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find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Поиск файлов и каталогов.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touch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Создание пустого файла или обновление времени доступа к файлу.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Вывод содержимого файла.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less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Постраничный просмотр содержимого файла.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tar/ zip / gzip / pigz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Сжатие файлов.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3" st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4" st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5" st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Работа с файлами и каталогами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7" name="Google Shape;657;p9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58" name="Google Shape;658;p97"/>
          <p:cNvSpPr txBox="1"/>
          <p:nvPr/>
        </p:nvSpPr>
        <p:spPr>
          <a:xfrm>
            <a:off x="600450" y="595325"/>
            <a:ext cx="8042400" cy="47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Навигация по системе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cd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Переход в другой каталог.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Tab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Автодополнение команд и имен файлов. Например: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.filename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Ссылка на скрытые файлы, начинающиеся с точки.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Работа с загрузкой и передачей файлов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wget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Загрузка файлов через HTTP/FTP.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curl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данных с или на сервер через различные протоколы (HTTP, FTP и др.).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scp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Безопасная передача файлов между машинами через SSH.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rsync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Инкрементная синхронизация файлов и каталогов между системами.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8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head/tail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wc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pipe |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sed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wait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awk </a:t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Play"/>
                <a:ea typeface="Play"/>
                <a:cs typeface="Play"/>
                <a:sym typeface="Play"/>
              </a:rPr>
              <a:t>&gt; /  &gt;&gt;</a:t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64" name="Google Shape;664;p9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стандартной shell магии</a:t>
            </a:r>
            <a:endParaRPr/>
          </a:p>
        </p:txBody>
      </p:sp>
      <p:sp>
        <p:nvSpPr>
          <p:cNvPr id="665" name="Google Shape;665;p9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9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Где эти команды могут понадобиться?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Пример задачи: представим, что у нас есть большой лог-файл, и нам нужно провести анализ его содержимого. Мы будем использовать несколько команд, чтобы:</a:t>
            </a:r>
            <a:br>
              <a:rPr lang="ru" sz="1200">
                <a:latin typeface="Play"/>
                <a:ea typeface="Play"/>
                <a:cs typeface="Play"/>
                <a:sym typeface="Play"/>
              </a:rPr>
            </a:br>
            <a:br>
              <a:rPr lang="ru" sz="1200"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1. Извлечь последние строки файла (например, последние 100 строк),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2. Применить фильтрацию, убрав строки, содержащие определенные слова,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3. Отформатировать содержимое,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4. Посчитать количество строк, слов и символов,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5. Сохранить результаты в файл.</a:t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1" name="Google Shape;671;p9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стандартной shell магии</a:t>
            </a:r>
            <a:endParaRPr/>
          </a:p>
        </p:txBody>
      </p:sp>
      <p:sp>
        <p:nvSpPr>
          <p:cNvPr id="672" name="Google Shape;672;p9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0"/>
          <p:cNvSpPr txBox="1"/>
          <p:nvPr/>
        </p:nvSpPr>
        <p:spPr>
          <a:xfrm>
            <a:off x="607450" y="7190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tail -n 100 log.tx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Получаем последние 100 строк из файла log.txt.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   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grep -v "ERROR”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Фильтруем строки, исключая те, которые содержат слово "ERROR" (ключевое слово можно заменить).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awk '{print $1, $2, $5}'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Выбираем и выводим только 1-й, 2-й и 5-й столбцы из каждой строки (например, дата, время и уровень лога).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sed 's/[0-9]/#/g'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Заменяем все цифры символом `#` для защиты данных (например, если в логах есть конфиденциальные номера).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tee result.txt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Сохраняее отформатированные данные в файл `result.txt` и одновременно выводим их на экран.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wc -l -w -c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latin typeface="Play"/>
                <a:ea typeface="Play"/>
                <a:cs typeface="Play"/>
                <a:sym typeface="Play"/>
              </a:rPr>
              <a:t>Подсчитываем количество строк (-l), слов (-w) и символов (-c) в обработанном выводе.</a:t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78" name="Google Shape;678;p100"/>
          <p:cNvSpPr txBox="1"/>
          <p:nvPr>
            <p:ph type="title"/>
          </p:nvPr>
        </p:nvSpPr>
        <p:spPr>
          <a:xfrm>
            <a:off x="501150" y="3538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Объяснение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Процесс загрузки ОС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302" name="Google Shape;302;p47"/>
          <p:cNvSpPr/>
          <p:nvPr/>
        </p:nvSpPr>
        <p:spPr>
          <a:xfrm>
            <a:off x="729758" y="1595590"/>
            <a:ext cx="1355700" cy="62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Включение ПК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6322386" y="1595599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MBR</a:t>
            </a: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3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или </a:t>
            </a:r>
            <a:endParaRPr sz="1300">
              <a:solidFill>
                <a:schemeClr val="lt2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3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UEFI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4458736" y="1595593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Post</a:t>
            </a:r>
            <a:endParaRPr sz="1100"/>
          </a:p>
        </p:txBody>
      </p:sp>
      <p:sp>
        <p:nvSpPr>
          <p:cNvPr id="305" name="Google Shape;305;p47"/>
          <p:cNvSpPr/>
          <p:nvPr/>
        </p:nvSpPr>
        <p:spPr>
          <a:xfrm>
            <a:off x="2310835" y="3169300"/>
            <a:ext cx="1355700" cy="622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GRUB</a:t>
            </a:r>
            <a:endParaRPr sz="1100"/>
          </a:p>
        </p:txBody>
      </p:sp>
      <p:sp>
        <p:nvSpPr>
          <p:cNvPr id="306" name="Google Shape;306;p47"/>
          <p:cNvSpPr/>
          <p:nvPr/>
        </p:nvSpPr>
        <p:spPr>
          <a:xfrm>
            <a:off x="2589506" y="1595611"/>
            <a:ext cx="1355700" cy="6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BIOS </a:t>
            </a:r>
            <a:endParaRPr b="0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4147654" y="3169300"/>
            <a:ext cx="1355700" cy="62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Kernel</a:t>
            </a:r>
            <a:endParaRPr sz="1100"/>
          </a:p>
        </p:txBody>
      </p:sp>
      <p:cxnSp>
        <p:nvCxnSpPr>
          <p:cNvPr id="308" name="Google Shape;308;p47"/>
          <p:cNvCxnSpPr/>
          <p:nvPr/>
        </p:nvCxnSpPr>
        <p:spPr>
          <a:xfrm>
            <a:off x="3693932" y="3480541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09" name="Google Shape;309;p47"/>
          <p:cNvCxnSpPr/>
          <p:nvPr/>
        </p:nvCxnSpPr>
        <p:spPr>
          <a:xfrm>
            <a:off x="2127107" y="1906855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0" name="Google Shape;310;p47"/>
          <p:cNvCxnSpPr/>
          <p:nvPr/>
        </p:nvCxnSpPr>
        <p:spPr>
          <a:xfrm>
            <a:off x="3988820" y="1906843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1" name="Google Shape;311;p47"/>
          <p:cNvCxnSpPr/>
          <p:nvPr/>
        </p:nvCxnSpPr>
        <p:spPr>
          <a:xfrm>
            <a:off x="5858032" y="1906843"/>
            <a:ext cx="4263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  <p:cxnSp>
        <p:nvCxnSpPr>
          <p:cNvPr id="312" name="Google Shape;312;p47"/>
          <p:cNvCxnSpPr>
            <a:stCxn id="303" idx="3"/>
            <a:endCxn id="305" idx="1"/>
          </p:cNvCxnSpPr>
          <p:nvPr/>
        </p:nvCxnSpPr>
        <p:spPr>
          <a:xfrm flipH="1">
            <a:off x="2310786" y="1906849"/>
            <a:ext cx="5367300" cy="1573800"/>
          </a:xfrm>
          <a:prstGeom prst="curvedConnector5">
            <a:avLst>
              <a:gd fmla="val -4437" name="adj1"/>
              <a:gd fmla="val 49997" name="adj2"/>
              <a:gd fmla="val 104436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1"/>
          <p:cNvSpPr txBox="1"/>
          <p:nvPr/>
        </p:nvSpPr>
        <p:spPr>
          <a:xfrm>
            <a:off x="607450" y="642825"/>
            <a:ext cx="8042400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Использование перенаправления и пайпов: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 — передает вывод одной команды на вход следующей.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&gt; — перенаправление вывода в файл, перезаписывает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&gt;&gt; — добавление вывода в конец файла без перезаписи.</a:t>
            </a:r>
            <a:endParaRPr sz="1200"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84" name="Google Shape;684;p101"/>
          <p:cNvSpPr txBox="1"/>
          <p:nvPr>
            <p:ph type="title"/>
          </p:nvPr>
        </p:nvSpPr>
        <p:spPr>
          <a:xfrm>
            <a:off x="501150" y="3538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rPr lang="ru">
                <a:solidFill>
                  <a:schemeClr val="dk2"/>
                </a:solidFill>
              </a:rPr>
              <a:t>Объяснение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5" name="Google Shape;685;p10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2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shebang?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Циклы for while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 else fi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Коды завершения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&amp;&amp; , || ,  ;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аргументов в скрипт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“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Однострочники”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1" name="Google Shape;691;p10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  <p:sp>
        <p:nvSpPr>
          <p:cNvPr id="692" name="Google Shape;692;p10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3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Shebang?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Shebang (#!/bin/bash) — это первая строка в bash-скрипте, которая указывает системе, какую интерпретирующую программу (командную оболочку) использовать для выполнения этого скрипта.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#!/bin/bash указывает на использование Bash как интерпретатора. Без этой строки система может не знать, каким образом исполнять файл.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698" name="Google Shape;698;p10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  <p:sp>
        <p:nvSpPr>
          <p:cNvPr id="699" name="Google Shape;699;p10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4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Циклы fo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и while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 for: выполняет блок команд для каждого элемента в списке.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Цикл whil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выполняется до тех пор, пока условие возвращает истинное значение.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if, else, fi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i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проверяет условие и выполняет блок команд в зависимости от результата.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Структура: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if: проверяет условие.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then: блок команд для выполнения при истинном условии.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else: блок команд для выполнения при ложном условии.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fi: конец оператора if.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05" name="Google Shape;705;p10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5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Коды завершения в Bash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Код завершения (exit status) — это целое число, которое возвращает команда или скрипт после выполнения. Оно показывает успешность или ошибку выполнения.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0 — успешное выполнение.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Ненулевой код (например, 1, 2) — ошибка.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11" name="Google Shape;711;p10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такое &amp;&amp;, ||, ; и как их использовать?</a:t>
            </a:r>
            <a:endParaRPr sz="15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&amp;&amp; (логическое И):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следующая команда выполняется только если предыдущая завершилась успешно (код завершения 0).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|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(логическое ИЛИ):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следующая команда выполняется только если предыдущая завершилась неуспешно (ненулевой код завершения).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; (разделитель команд):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выполнять несколько команд подряд, независимо от результата предыдущей команды.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17" name="Google Shape;717;p10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0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Передача аргументов в скрипт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 bash-скрипте можно передавать параметры через позиционные аргументы ($1, $2, и т.д.).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Специальные переменные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 — имя скрипта.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$# — количество переданных аргументов.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$@ — все аргументы в виде строки.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3" name="Google Shape;723;p10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08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“Однострочники”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1200"/>
              </a:spcBef>
              <a:spcAft>
                <a:spcPts val="90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Все те же скрипты, но shell позволяет их запускать одной строкой. Менее читаемо, но если скрипт неболшой, то можно.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29" name="Google Shape;729;p10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Bash скрипты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9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du - 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ncdu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ls - </a:t>
            </a: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exa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 - bat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find - fd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grep - ripgrep </a:t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35" name="Google Shape;735;p10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36" name="Google Shape;736;p10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0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: 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современный аналог `ls`, который предоставляет более понятный и красивый вывод, а также добавляет дополнительные функции, такие как поддержка цветового выделения и отображение дерева каталогов.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Цветное выделение типов файлов, владельцев, прав и др.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Отображение в виде дерева.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Поддержка информации о Git (например, статус файла в репозитории).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Char char="●"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Упрощённое форматирование и чтение вывода по сравнению с ls.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exa --long --tree --git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2" name="Google Shape;742;p11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43" name="Google Shape;743;p11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/>
        </p:nvSpPr>
        <p:spPr>
          <a:xfrm>
            <a:off x="550800" y="1040450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MBR(Master Boot Record):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Используется в традиционном BIOS.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Ограничен в функционале, работает в 16-битном режиме.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Простое текстовое меню загрузки.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Работает через последовательное выполнение загрузочной программы (загрузка проходит поэтапно).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UEFI(Unified Extensible Firmware Interface):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Современный интерфейс, пришедший на смену BIOS.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Работает в 32-битном или 64-битном режиме, что позволяет использовать больше оперативной памяти и вычислительных мощностей.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Более современный графический интерфейс и поддержка мыши.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безопасную загрузку (Secure Boot), которая позволяет проверять цифровую подпись загружаемых компонентов для защиты от вредоносных программ.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8" name="Google Shape;318;p4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MBR от UEFI</a:t>
            </a:r>
            <a:endParaRPr/>
          </a:p>
        </p:txBody>
      </p:sp>
      <p:sp>
        <p:nvSpPr>
          <p:cNvPr id="319" name="Google Shape;319;p4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11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ba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улучшенная версия ca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</a:t>
            </a: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которая выводит содержимое файлов с подсветкой синтаксиса, нумерацией строк и встроенной поддержкой постраничного вывода.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Подсветка синтаксиса для множества языков программирования и файловых форматов.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Нумерация строк.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Постраничный вывод с возможностью прокрутки (аналог less).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Интеграция с Git для отображения изменений (если файл находится в репозитории).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49" name="Google Shape;749;p11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50" name="Google Shape;750;p11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12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</a:t>
            </a: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Современный аналог find, который значительно быстрее благодаря использованию многопоточности. Он имеет более простой и интуитивный интерфейс для поиска файлов.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Простота синтаксиса (по умолчанию ищет только файлы, игнорирует скрытые файлы и каталоги).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Многопоточность, что делает его значительно быстрее, чем find.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Поддержка цветного вывода.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- Более естественный и удобный синтаксис по сравнению с find.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56" name="Google Shape;756;p11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57" name="Google Shape;757;p11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3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ripgrep (rg)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Это более быстрый аналог grep, который рекурсивно ищет строки в файлах. Он оптимизирован для скорости и поддержки больших проектов, автоматически игнорируя файлы, перечисленные в .gitignore.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Преимущества: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Существенно быстрее, чем `grep`, за счет использования оптимизированных алгоритмов и многопоточности.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Поддержка поиска по директориям с игнорированием файлов, описанных в .gitignore.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Более простое использование для поиска в больших проектах.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Встроенная подсветка синтаксиса в найденных строках.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63" name="Google Shape;763;p11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программ</a:t>
            </a:r>
            <a:endParaRPr/>
          </a:p>
        </p:txBody>
      </p:sp>
      <p:sp>
        <p:nvSpPr>
          <p:cNvPr id="764" name="Google Shape;764;p11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4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Сравнение и основные преимущества современных аналогов: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Интерфейс: Новые утилиты предлагают более удобный интерфейс с поддержкой цветов, нумерацией строк и подсветкой синтаксиса, что делает вывод более читаемым.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 Современные аналоги, такие как ripgrep и fd, работают многопоточно, что ускоряет поиск по файлам и каталогам.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Функциональность: В новых утилитах добавлены расширенные возможности, такие как интеграция с Git, автоматическое игнорирование ненужных файлов и каталогов, а также более простое и интуитивное управление.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Удобство использования: Благодаря улучшенному синтаксису и добавленным опциям современные утилиты проще в использовании и требуют меньше командных параметров для выполнения задач.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70" name="Google Shape;770;p11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Современные аналоги стандартных програм</a:t>
            </a:r>
            <a:endParaRPr/>
          </a:p>
        </p:txBody>
      </p:sp>
      <p:sp>
        <p:nvSpPr>
          <p:cNvPr id="771" name="Google Shape;771;p11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5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motd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wall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cowsay/fortune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Play"/>
                <a:ea typeface="Play"/>
                <a:cs typeface="Play"/>
                <a:sym typeface="Play"/>
              </a:rPr>
              <a:t>telnet towel.blinkenlights.nl</a:t>
            </a:r>
            <a:endParaRPr sz="1700"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77" name="Google Shape;777;p11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еще можно развлечься в консоли?</a:t>
            </a:r>
            <a:endParaRPr/>
          </a:p>
        </p:txBody>
      </p:sp>
      <p:sp>
        <p:nvSpPr>
          <p:cNvPr id="778" name="Google Shape;778;p11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16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 bomb </a:t>
            </a:r>
            <a:r>
              <a:rPr lang="ru" sz="1100">
                <a:solidFill>
                  <a:srgbClr val="188038"/>
                </a:solidFill>
                <a:latin typeface="Play"/>
                <a:ea typeface="Play"/>
                <a:cs typeface="Play"/>
                <a:sym typeface="Play"/>
              </a:rPr>
              <a:t>:(){ :|:&amp; };:</a:t>
            </a:r>
            <a:endParaRPr sz="1100">
              <a:solidFill>
                <a:srgbClr val="188038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Команда известная еще с 1999 года,</a:t>
            </a:r>
            <a:r>
              <a:rPr baseline="30000"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которую проше понять так: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fork() {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   fork | fork &amp;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}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fork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Определяется функция (fork()) </a:t>
            </a:r>
            <a:b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Вызывает сама себя (fork)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После чего через пайп передает (|) результат в саму себя, и всё это выполняется в фоне (&amp;).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84" name="Google Shape;784;p11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Вредные советы</a:t>
            </a:r>
            <a:endParaRPr/>
          </a:p>
        </p:txBody>
      </p:sp>
      <p:sp>
        <p:nvSpPr>
          <p:cNvPr id="785" name="Google Shape;785;p11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17"/>
          <p:cNvSpPr txBox="1"/>
          <p:nvPr/>
        </p:nvSpPr>
        <p:spPr>
          <a:xfrm>
            <a:off x="607450" y="871425"/>
            <a:ext cx="80424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rm -rf /*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cat "test... test... test..." | perl -e '$??s:;s:s;;$?::s;;=]=&gt;%-{&lt;-|}&lt;&amp;|`{;;y; -/:-@[-`{-};`-{/" -;;s;;$_;see'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ay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91" name="Google Shape;791;p11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Вредные советы</a:t>
            </a:r>
            <a:endParaRPr/>
          </a:p>
        </p:txBody>
      </p:sp>
      <p:sp>
        <p:nvSpPr>
          <p:cNvPr id="792" name="Google Shape;792;p11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798" name="Google Shape;798;p11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799" name="Google Shape;799;p118"/>
          <p:cNvSpPr txBox="1"/>
          <p:nvPr/>
        </p:nvSpPr>
        <p:spPr>
          <a:xfrm>
            <a:off x="607500" y="671750"/>
            <a:ext cx="80424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Необходимо сделать два systemd unit файла и написать скрипт.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Первый юнит файл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запускает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 старте системы приложение по пути /opt/webapp/app 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Приложение может быть написано на любом языке. П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ри запуске оно слушает на localhost: 8888 и протоколу http. Отдаёт свой статус "OK" по урлу /status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Юнит файл приложения запускает его без каких либо дополнительных параметров, но при старте системы и после того как поднимется сеть.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Второй юнит файл содержит скрипт проверки ответа веб-приложения, запущенного первым юнит файлом. Запускается через systemd timer раз в 5 минут. Скриптом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необходимо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опрашивать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 приложение по его status урлу и при получении ответа "ОК" - считать успехом, в любом другом случае писать в лог ошибку о том, что приложение недоступно или статус получен, но не "OK" 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Если успех - пишет SUCCESS, текущую дату и время последней проверки в файл статуса, перезаписывая его. Если результат получился с ошибкой - перезаписать файл статуса с текстом ERROR, с датой и временем. А в файл лога записать сообщение об ошибке, тоже с датой и временем. Сообщения об ошибке можно выбрать любые, но желательно чтобы из них было понятно в чем именно ошибка.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-22860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Для проверки домашнего задания необходимо: создать приватный репозиторий на github, пригласить в него преподавателя по логину/почте </a:t>
            </a:r>
            <a:r>
              <a:rPr lang="ru" sz="1100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iidolm@gmail.com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, создать бранч для первого задания, все файлы  оформить пул реквестом,  сделать преподавателя ревьюером. </a:t>
            </a:r>
            <a:r>
              <a:rPr b="1"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Сроки выполнения - 2 недели. </a:t>
            </a: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Будут оцениваться правильность написания как самих юнит файлов, так и код приложения. Максимальная оценка - 5 баллов.</a:t>
            </a:r>
            <a:endParaRPr b="1"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9"/>
          <p:cNvSpPr txBox="1"/>
          <p:nvPr>
            <p:ph type="title"/>
          </p:nvPr>
        </p:nvSpPr>
        <p:spPr>
          <a:xfrm>
            <a:off x="466696" y="2191434"/>
            <a:ext cx="7665300" cy="62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805" name="Google Shape;80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25" y="1565277"/>
            <a:ext cx="3130624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0"/>
          <p:cNvSpPr txBox="1"/>
          <p:nvPr/>
        </p:nvSpPr>
        <p:spPr>
          <a:xfrm>
            <a:off x="607450" y="871425"/>
            <a:ext cx="82572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systemd - https://www.freedesktop.org/software/systemd/man/latest/index.html</a:t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ru">
                <a:solidFill>
                  <a:schemeClr val="dk1"/>
                </a:solidFill>
              </a:rPr>
              <a:t>An introduction to Linux Access Control Lists (ACLs) -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https://www.redhat.com/sysadmin/linux-access-control-lists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ru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Oh My ZSH! - https://ohmyz.sh/</a:t>
            </a:r>
            <a:endParaRPr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811" name="Google Shape;811;p12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812" name="Google Shape;812;p12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Отличие MBR от UEFI + GPT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26" name="Google Shape;326;p49"/>
          <p:cNvSpPr txBox="1"/>
          <p:nvPr/>
        </p:nvSpPr>
        <p:spPr>
          <a:xfrm>
            <a:off x="550800" y="1040450"/>
            <a:ext cx="80424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MBR: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жесткие диски до 2 ТБ.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Максимум 4 основных раздела, из которых один можно сделать расширенным для создания дополнительных логических разделов.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Хранит таблицу разделов и код загрузчика в первых 512 байтах диска.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UEFI + GPT(GUID(globally unique identifiers) Partition Table):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жесткие диски до 9.4 зеттабайт (ZB).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Поддерживает до 128 разделов на диске без необходимости использования расширенных разделов.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У каждой записи раздела есть уникальный идентификатор (GUID), что уменьшает вероятность ошибок.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GPT сохраняет резервные копии таблицы разделов в начале и в конце диска, что повышает устойчивость к повреждениям.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- Хранит данные для загрузки в отдельном системном разделе EFI</a:t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508000" y="2905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Процесс загрузки ОС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332" name="Google Shape;332;p50"/>
          <p:cNvSpPr/>
          <p:nvPr/>
        </p:nvSpPr>
        <p:spPr>
          <a:xfrm>
            <a:off x="1715896" y="1472250"/>
            <a:ext cx="1977600" cy="1821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GRUB</a:t>
            </a:r>
            <a:endParaRPr sz="1100"/>
          </a:p>
        </p:txBody>
      </p:sp>
      <p:sp>
        <p:nvSpPr>
          <p:cNvPr id="333" name="Google Shape;333;p50"/>
          <p:cNvSpPr/>
          <p:nvPr/>
        </p:nvSpPr>
        <p:spPr>
          <a:xfrm>
            <a:off x="4395291" y="1472250"/>
            <a:ext cx="1977600" cy="18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7500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2"/>
                </a:solidFill>
              </a:rPr>
              <a:t>Kernel</a:t>
            </a:r>
            <a:endParaRPr sz="1100"/>
          </a:p>
        </p:txBody>
      </p:sp>
      <p:cxnSp>
        <p:nvCxnSpPr>
          <p:cNvPr id="334" name="Google Shape;334;p50"/>
          <p:cNvCxnSpPr/>
          <p:nvPr/>
        </p:nvCxnSpPr>
        <p:spPr>
          <a:xfrm>
            <a:off x="3733440" y="2383211"/>
            <a:ext cx="6219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